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62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6" r:id="rId20"/>
    <p:sldId id="277" r:id="rId21"/>
    <p:sldId id="274" r:id="rId22"/>
    <p:sldId id="275" r:id="rId2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2272"/>
    <a:srgbClr val="FFFFFF"/>
    <a:srgbClr val="D5D5D5"/>
    <a:srgbClr val="202020"/>
    <a:srgbClr val="000000"/>
    <a:srgbClr val="DF8E7E"/>
    <a:srgbClr val="482164"/>
    <a:srgbClr val="5D0C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43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4080" y="101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545A29-6495-4CC2-9662-62CA717F273B}" type="doc">
      <dgm:prSet loTypeId="urn:microsoft.com/office/officeart/2018/2/layout/IconLabelList#5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036A87-6EE0-4B21-AE27-FF159FEEE641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Tudo começou com uma ideia simples enquanto estávamos no IADE: criar uma aplicação para que se baseava na busca por QrCcodes no campus. Mas à medida que trabalhávamos nisso, percebemos que poderíamos ampliar o alcance para toda Lisboa. </a:t>
          </a:r>
          <a:endParaRPr lang="en-US"/>
        </a:p>
      </dgm:t>
    </dgm:pt>
    <dgm:pt modelId="{2B6070E9-8E06-4EC0-8020-9BBA82241521}" type="parTrans" cxnId="{96EF54A6-FB9B-497E-AAF2-D1DC145C0AF4}">
      <dgm:prSet/>
      <dgm:spPr/>
      <dgm:t>
        <a:bodyPr/>
        <a:lstStyle/>
        <a:p>
          <a:endParaRPr lang="en-US"/>
        </a:p>
      </dgm:t>
    </dgm:pt>
    <dgm:pt modelId="{669045C7-5490-4C95-9EED-D307D04D51BE}" type="sibTrans" cxnId="{96EF54A6-FB9B-497E-AAF2-D1DC145C0AF4}">
      <dgm:prSet/>
      <dgm:spPr/>
      <dgm:t>
        <a:bodyPr/>
        <a:lstStyle/>
        <a:p>
          <a:endParaRPr lang="en-US"/>
        </a:p>
      </dgm:t>
    </dgm:pt>
    <dgm:pt modelId="{1E56D893-29BC-4ED0-9CEA-94087F7720C5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Depois de muito esforço, finalmente lançamos a app! Mas não queríamos parar por aí. Sentimos que ainda havia mais por explorar. Então, decidimos expandir a nossa marca e criar um site para acompanhar a aplicação. Queríamos oferecer mais do que apenas funcionalidades. </a:t>
          </a:r>
          <a:endParaRPr lang="en-US"/>
        </a:p>
      </dgm:t>
    </dgm:pt>
    <dgm:pt modelId="{FB113135-70CA-4EDA-AA9D-E429C0CD2D3C}" type="parTrans" cxnId="{D92E994A-7C35-4DA8-9158-D1EAA5B1CEC2}">
      <dgm:prSet/>
      <dgm:spPr/>
      <dgm:t>
        <a:bodyPr/>
        <a:lstStyle/>
        <a:p>
          <a:endParaRPr lang="en-US"/>
        </a:p>
      </dgm:t>
    </dgm:pt>
    <dgm:pt modelId="{7D26F7A7-9B96-4C07-B484-0D57C0D2FE1F}" type="sibTrans" cxnId="{D92E994A-7C35-4DA8-9158-D1EAA5B1CEC2}">
      <dgm:prSet/>
      <dgm:spPr/>
      <dgm:t>
        <a:bodyPr/>
        <a:lstStyle/>
        <a:p>
          <a:endParaRPr lang="en-US"/>
        </a:p>
      </dgm:t>
    </dgm:pt>
    <dgm:pt modelId="{7E8583A8-62E8-4BFC-8682-D647BD62AB1B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E assim, com o entusiasmo renovado, mergulhamos na criação do site, prontos para levar a nossa ideia um passo adiante. E essa jornada continua, com cada novo passo nos trazendo mais perto dos nossos objetivos.</a:t>
          </a:r>
          <a:endParaRPr lang="en-US"/>
        </a:p>
      </dgm:t>
    </dgm:pt>
    <dgm:pt modelId="{6AEEE08E-1891-46CB-90AA-8E7A9A2F929F}" type="parTrans" cxnId="{3491120C-8D26-46AE-BCE4-2E02869FEEA7}">
      <dgm:prSet/>
      <dgm:spPr/>
      <dgm:t>
        <a:bodyPr/>
        <a:lstStyle/>
        <a:p>
          <a:endParaRPr lang="en-US"/>
        </a:p>
      </dgm:t>
    </dgm:pt>
    <dgm:pt modelId="{F6DD17B2-511D-4452-92E2-AC42CC998791}" type="sibTrans" cxnId="{3491120C-8D26-46AE-BCE4-2E02869FEEA7}">
      <dgm:prSet/>
      <dgm:spPr/>
      <dgm:t>
        <a:bodyPr/>
        <a:lstStyle/>
        <a:p>
          <a:endParaRPr lang="en-US"/>
        </a:p>
      </dgm:t>
    </dgm:pt>
    <dgm:pt modelId="{841CE98A-51DC-49CD-B280-B4D1D92B2FCB}" type="pres">
      <dgm:prSet presAssocID="{35545A29-6495-4CC2-9662-62CA717F273B}" presName="root" presStyleCnt="0">
        <dgm:presLayoutVars>
          <dgm:dir/>
          <dgm:resizeHandles val="exact"/>
        </dgm:presLayoutVars>
      </dgm:prSet>
      <dgm:spPr/>
    </dgm:pt>
    <dgm:pt modelId="{E1F56732-7EBD-4F45-BE0E-C5887C97E9CA}" type="pres">
      <dgm:prSet presAssocID="{4C036A87-6EE0-4B21-AE27-FF159FEEE641}" presName="compNode" presStyleCnt="0"/>
      <dgm:spPr/>
    </dgm:pt>
    <dgm:pt modelId="{2AB15E74-7C03-431D-8D9D-5EB3D5DE44A0}" type="pres">
      <dgm:prSet presAssocID="{4C036A87-6EE0-4B21-AE27-FF159FEEE64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DA11605F-537D-4F13-BEA6-0C63E664C7C6}" type="pres">
      <dgm:prSet presAssocID="{4C036A87-6EE0-4B21-AE27-FF159FEEE641}" presName="spaceRect" presStyleCnt="0"/>
      <dgm:spPr/>
    </dgm:pt>
    <dgm:pt modelId="{45A19AA9-32E2-4108-B59F-CA101FBF7C14}" type="pres">
      <dgm:prSet presAssocID="{4C036A87-6EE0-4B21-AE27-FF159FEEE641}" presName="textRect" presStyleLbl="revTx" presStyleIdx="0" presStyleCnt="3">
        <dgm:presLayoutVars>
          <dgm:chMax val="1"/>
          <dgm:chPref val="1"/>
        </dgm:presLayoutVars>
      </dgm:prSet>
      <dgm:spPr/>
    </dgm:pt>
    <dgm:pt modelId="{8A7FCF68-3541-456B-A49A-76B38FA60B7F}" type="pres">
      <dgm:prSet presAssocID="{669045C7-5490-4C95-9EED-D307D04D51BE}" presName="sibTrans" presStyleCnt="0"/>
      <dgm:spPr/>
    </dgm:pt>
    <dgm:pt modelId="{3DEC357C-DB49-4EE3-B74C-B90E3E1B51AB}" type="pres">
      <dgm:prSet presAssocID="{1E56D893-29BC-4ED0-9CEA-94087F7720C5}" presName="compNode" presStyleCnt="0"/>
      <dgm:spPr/>
    </dgm:pt>
    <dgm:pt modelId="{93801922-BB08-4218-A167-E260CA2E62C1}" type="pres">
      <dgm:prSet presAssocID="{1E56D893-29BC-4ED0-9CEA-94087F7720C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op Sign"/>
        </a:ext>
      </dgm:extLst>
    </dgm:pt>
    <dgm:pt modelId="{BDFF10BF-DCB3-4951-B447-BF90857A7F99}" type="pres">
      <dgm:prSet presAssocID="{1E56D893-29BC-4ED0-9CEA-94087F7720C5}" presName="spaceRect" presStyleCnt="0"/>
      <dgm:spPr/>
    </dgm:pt>
    <dgm:pt modelId="{8F679F18-1F2F-4697-9A5C-AAD57F1EC7B3}" type="pres">
      <dgm:prSet presAssocID="{1E56D893-29BC-4ED0-9CEA-94087F7720C5}" presName="textRect" presStyleLbl="revTx" presStyleIdx="1" presStyleCnt="3">
        <dgm:presLayoutVars>
          <dgm:chMax val="1"/>
          <dgm:chPref val="1"/>
        </dgm:presLayoutVars>
      </dgm:prSet>
      <dgm:spPr/>
    </dgm:pt>
    <dgm:pt modelId="{3FED2972-E93B-47DB-A530-F177C7B8C341}" type="pres">
      <dgm:prSet presAssocID="{7D26F7A7-9B96-4C07-B484-0D57C0D2FE1F}" presName="sibTrans" presStyleCnt="0"/>
      <dgm:spPr/>
    </dgm:pt>
    <dgm:pt modelId="{A985ABFF-56D1-4325-80F1-D378F219C1BC}" type="pres">
      <dgm:prSet presAssocID="{7E8583A8-62E8-4BFC-8682-D647BD62AB1B}" presName="compNode" presStyleCnt="0"/>
      <dgm:spPr/>
    </dgm:pt>
    <dgm:pt modelId="{72F72824-C40B-4D19-82FE-642141B60574}" type="pres">
      <dgm:prSet presAssocID="{7E8583A8-62E8-4BFC-8682-D647BD62AB1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gaphone"/>
        </a:ext>
      </dgm:extLst>
    </dgm:pt>
    <dgm:pt modelId="{9B60D3C8-5EDA-4701-8726-D0D9F3D610B9}" type="pres">
      <dgm:prSet presAssocID="{7E8583A8-62E8-4BFC-8682-D647BD62AB1B}" presName="spaceRect" presStyleCnt="0"/>
      <dgm:spPr/>
    </dgm:pt>
    <dgm:pt modelId="{2D836EBB-E4FE-4CE8-B141-E06BD97AD807}" type="pres">
      <dgm:prSet presAssocID="{7E8583A8-62E8-4BFC-8682-D647BD62AB1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3491120C-8D26-46AE-BCE4-2E02869FEEA7}" srcId="{35545A29-6495-4CC2-9662-62CA717F273B}" destId="{7E8583A8-62E8-4BFC-8682-D647BD62AB1B}" srcOrd="2" destOrd="0" parTransId="{6AEEE08E-1891-46CB-90AA-8E7A9A2F929F}" sibTransId="{F6DD17B2-511D-4452-92E2-AC42CC998791}"/>
    <dgm:cxn modelId="{F46B9431-4320-406A-B35A-2AEAB60EB6F8}" type="presOf" srcId="{1E56D893-29BC-4ED0-9CEA-94087F7720C5}" destId="{8F679F18-1F2F-4697-9A5C-AAD57F1EC7B3}" srcOrd="0" destOrd="0" presId="urn:microsoft.com/office/officeart/2018/2/layout/IconLabelList#5"/>
    <dgm:cxn modelId="{54F34948-82F4-4949-BEBF-402B27DA96CD}" type="presOf" srcId="{35545A29-6495-4CC2-9662-62CA717F273B}" destId="{841CE98A-51DC-49CD-B280-B4D1D92B2FCB}" srcOrd="0" destOrd="0" presId="urn:microsoft.com/office/officeart/2018/2/layout/IconLabelList#5"/>
    <dgm:cxn modelId="{D92E994A-7C35-4DA8-9158-D1EAA5B1CEC2}" srcId="{35545A29-6495-4CC2-9662-62CA717F273B}" destId="{1E56D893-29BC-4ED0-9CEA-94087F7720C5}" srcOrd="1" destOrd="0" parTransId="{FB113135-70CA-4EDA-AA9D-E429C0CD2D3C}" sibTransId="{7D26F7A7-9B96-4C07-B484-0D57C0D2FE1F}"/>
    <dgm:cxn modelId="{FCEB1A92-F61E-488D-8086-19BD5986C88A}" type="presOf" srcId="{4C036A87-6EE0-4B21-AE27-FF159FEEE641}" destId="{45A19AA9-32E2-4108-B59F-CA101FBF7C14}" srcOrd="0" destOrd="0" presId="urn:microsoft.com/office/officeart/2018/2/layout/IconLabelList#5"/>
    <dgm:cxn modelId="{96EF54A6-FB9B-497E-AAF2-D1DC145C0AF4}" srcId="{35545A29-6495-4CC2-9662-62CA717F273B}" destId="{4C036A87-6EE0-4B21-AE27-FF159FEEE641}" srcOrd="0" destOrd="0" parTransId="{2B6070E9-8E06-4EC0-8020-9BBA82241521}" sibTransId="{669045C7-5490-4C95-9EED-D307D04D51BE}"/>
    <dgm:cxn modelId="{AE252EE9-D1AE-459A-BC00-185290C2B139}" type="presOf" srcId="{7E8583A8-62E8-4BFC-8682-D647BD62AB1B}" destId="{2D836EBB-E4FE-4CE8-B141-E06BD97AD807}" srcOrd="0" destOrd="0" presId="urn:microsoft.com/office/officeart/2018/2/layout/IconLabelList#5"/>
    <dgm:cxn modelId="{4DB45417-A8E6-4E49-9CCF-742178AEDE2F}" type="presParOf" srcId="{841CE98A-51DC-49CD-B280-B4D1D92B2FCB}" destId="{E1F56732-7EBD-4F45-BE0E-C5887C97E9CA}" srcOrd="0" destOrd="0" presId="urn:microsoft.com/office/officeart/2018/2/layout/IconLabelList#5"/>
    <dgm:cxn modelId="{D2269703-D860-484D-9BFB-06FA0861FD2A}" type="presParOf" srcId="{E1F56732-7EBD-4F45-BE0E-C5887C97E9CA}" destId="{2AB15E74-7C03-431D-8D9D-5EB3D5DE44A0}" srcOrd="0" destOrd="0" presId="urn:microsoft.com/office/officeart/2018/2/layout/IconLabelList#5"/>
    <dgm:cxn modelId="{180323DC-44C4-4D98-B0E1-1192A7D7D5E3}" type="presParOf" srcId="{E1F56732-7EBD-4F45-BE0E-C5887C97E9CA}" destId="{DA11605F-537D-4F13-BEA6-0C63E664C7C6}" srcOrd="1" destOrd="0" presId="urn:microsoft.com/office/officeart/2018/2/layout/IconLabelList#5"/>
    <dgm:cxn modelId="{ED23C786-28A0-476D-BCF1-A9AF52822CC0}" type="presParOf" srcId="{E1F56732-7EBD-4F45-BE0E-C5887C97E9CA}" destId="{45A19AA9-32E2-4108-B59F-CA101FBF7C14}" srcOrd="2" destOrd="0" presId="urn:microsoft.com/office/officeart/2018/2/layout/IconLabelList#5"/>
    <dgm:cxn modelId="{DEF05461-94CC-493E-A24B-11B73A993333}" type="presParOf" srcId="{841CE98A-51DC-49CD-B280-B4D1D92B2FCB}" destId="{8A7FCF68-3541-456B-A49A-76B38FA60B7F}" srcOrd="1" destOrd="0" presId="urn:microsoft.com/office/officeart/2018/2/layout/IconLabelList#5"/>
    <dgm:cxn modelId="{810DE952-7350-4B69-A304-EC12A7B18F34}" type="presParOf" srcId="{841CE98A-51DC-49CD-B280-B4D1D92B2FCB}" destId="{3DEC357C-DB49-4EE3-B74C-B90E3E1B51AB}" srcOrd="2" destOrd="0" presId="urn:microsoft.com/office/officeart/2018/2/layout/IconLabelList#5"/>
    <dgm:cxn modelId="{7B9093D6-502A-4CCB-93E9-C4792FA382CA}" type="presParOf" srcId="{3DEC357C-DB49-4EE3-B74C-B90E3E1B51AB}" destId="{93801922-BB08-4218-A167-E260CA2E62C1}" srcOrd="0" destOrd="0" presId="urn:microsoft.com/office/officeart/2018/2/layout/IconLabelList#5"/>
    <dgm:cxn modelId="{B1E08B10-114C-498E-85C3-AA26E38D1D80}" type="presParOf" srcId="{3DEC357C-DB49-4EE3-B74C-B90E3E1B51AB}" destId="{BDFF10BF-DCB3-4951-B447-BF90857A7F99}" srcOrd="1" destOrd="0" presId="urn:microsoft.com/office/officeart/2018/2/layout/IconLabelList#5"/>
    <dgm:cxn modelId="{AB26D41F-C71E-45C1-8356-1C9C84A768B6}" type="presParOf" srcId="{3DEC357C-DB49-4EE3-B74C-B90E3E1B51AB}" destId="{8F679F18-1F2F-4697-9A5C-AAD57F1EC7B3}" srcOrd="2" destOrd="0" presId="urn:microsoft.com/office/officeart/2018/2/layout/IconLabelList#5"/>
    <dgm:cxn modelId="{4DF91146-E9CD-4BC3-ACF7-98AF005F1D46}" type="presParOf" srcId="{841CE98A-51DC-49CD-B280-B4D1D92B2FCB}" destId="{3FED2972-E93B-47DB-A530-F177C7B8C341}" srcOrd="3" destOrd="0" presId="urn:microsoft.com/office/officeart/2018/2/layout/IconLabelList#5"/>
    <dgm:cxn modelId="{6E193748-54A2-4BEE-8279-BAE151FFFCFE}" type="presParOf" srcId="{841CE98A-51DC-49CD-B280-B4D1D92B2FCB}" destId="{A985ABFF-56D1-4325-80F1-D378F219C1BC}" srcOrd="4" destOrd="0" presId="urn:microsoft.com/office/officeart/2018/2/layout/IconLabelList#5"/>
    <dgm:cxn modelId="{73B868C3-09A7-4D09-9334-41961FE794E8}" type="presParOf" srcId="{A985ABFF-56D1-4325-80F1-D378F219C1BC}" destId="{72F72824-C40B-4D19-82FE-642141B60574}" srcOrd="0" destOrd="0" presId="urn:microsoft.com/office/officeart/2018/2/layout/IconLabelList#5"/>
    <dgm:cxn modelId="{288B9679-9B7D-4525-B6EE-25E76B8B0372}" type="presParOf" srcId="{A985ABFF-56D1-4325-80F1-D378F219C1BC}" destId="{9B60D3C8-5EDA-4701-8726-D0D9F3D610B9}" srcOrd="1" destOrd="0" presId="urn:microsoft.com/office/officeart/2018/2/layout/IconLabelList#5"/>
    <dgm:cxn modelId="{2FA40DB3-CB43-429F-AA0E-6E69B1A8C694}" type="presParOf" srcId="{A985ABFF-56D1-4325-80F1-D378F219C1BC}" destId="{2D836EBB-E4FE-4CE8-B141-E06BD97AD807}" srcOrd="2" destOrd="0" presId="urn:microsoft.com/office/officeart/2018/2/layout/IconLabelList#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B15E74-7C03-431D-8D9D-5EB3D5DE44A0}">
      <dsp:nvSpPr>
        <dsp:cNvPr id="0" name=""/>
        <dsp:cNvSpPr/>
      </dsp:nvSpPr>
      <dsp:spPr>
        <a:xfrm>
          <a:off x="1452099" y="140733"/>
          <a:ext cx="805253" cy="8052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A19AA9-32E2-4108-B59F-CA101FBF7C14}">
      <dsp:nvSpPr>
        <dsp:cNvPr id="0" name=""/>
        <dsp:cNvSpPr/>
      </dsp:nvSpPr>
      <dsp:spPr>
        <a:xfrm>
          <a:off x="959999" y="1416233"/>
          <a:ext cx="1789453" cy="1859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kern="1200"/>
            <a:t>Tudo começou com uma ideia simples enquanto estávamos no IADE: criar uma aplicação para que se baseava na busca por QrCcodes no campus. Mas à medida que trabalhávamos nisso, percebemos que poderíamos ampliar o alcance para toda Lisboa. </a:t>
          </a:r>
          <a:endParaRPr lang="en-US" sz="1100" kern="1200"/>
        </a:p>
      </dsp:txBody>
      <dsp:txXfrm>
        <a:off x="959999" y="1416233"/>
        <a:ext cx="1789453" cy="1859353"/>
      </dsp:txXfrm>
    </dsp:sp>
    <dsp:sp modelId="{93801922-BB08-4218-A167-E260CA2E62C1}">
      <dsp:nvSpPr>
        <dsp:cNvPr id="0" name=""/>
        <dsp:cNvSpPr/>
      </dsp:nvSpPr>
      <dsp:spPr>
        <a:xfrm>
          <a:off x="3554706" y="140733"/>
          <a:ext cx="805253" cy="8052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679F18-1F2F-4697-9A5C-AAD57F1EC7B3}">
      <dsp:nvSpPr>
        <dsp:cNvPr id="0" name=""/>
        <dsp:cNvSpPr/>
      </dsp:nvSpPr>
      <dsp:spPr>
        <a:xfrm>
          <a:off x="3062606" y="1416233"/>
          <a:ext cx="1789453" cy="1859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kern="1200"/>
            <a:t>Depois de muito esforço, finalmente lançamos a app! Mas não queríamos parar por aí. Sentimos que ainda havia mais por explorar. Então, decidimos expandir a nossa marca e criar um site para acompanhar a aplicação. Queríamos oferecer mais do que apenas funcionalidades. </a:t>
          </a:r>
          <a:endParaRPr lang="en-US" sz="1100" kern="1200"/>
        </a:p>
      </dsp:txBody>
      <dsp:txXfrm>
        <a:off x="3062606" y="1416233"/>
        <a:ext cx="1789453" cy="1859353"/>
      </dsp:txXfrm>
    </dsp:sp>
    <dsp:sp modelId="{72F72824-C40B-4D19-82FE-642141B60574}">
      <dsp:nvSpPr>
        <dsp:cNvPr id="0" name=""/>
        <dsp:cNvSpPr/>
      </dsp:nvSpPr>
      <dsp:spPr>
        <a:xfrm>
          <a:off x="5657313" y="140733"/>
          <a:ext cx="805253" cy="8052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836EBB-E4FE-4CE8-B141-E06BD97AD807}">
      <dsp:nvSpPr>
        <dsp:cNvPr id="0" name=""/>
        <dsp:cNvSpPr/>
      </dsp:nvSpPr>
      <dsp:spPr>
        <a:xfrm>
          <a:off x="5165214" y="1416233"/>
          <a:ext cx="1789453" cy="1859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kern="1200"/>
            <a:t>E assim, com o entusiasmo renovado, mergulhamos na criação do site, prontos para levar a nossa ideia um passo adiante. E essa jornada continua, com cada novo passo nos trazendo mais perto dos nossos objetivos.</a:t>
          </a:r>
          <a:endParaRPr lang="en-US" sz="1100" kern="1200"/>
        </a:p>
      </dsp:txBody>
      <dsp:txXfrm>
        <a:off x="5165214" y="1416233"/>
        <a:ext cx="1789453" cy="18593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#5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64A5D80-CE44-80DC-9367-B1F7AEB979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BB3626-3E57-4CD4-C025-F73713C1E9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DF4E3-D492-460B-9076-EF97EB14D7F2}" type="datetimeFigureOut">
              <a:rPr lang="pt-PT" smtClean="0"/>
              <a:t>23/04/2024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4D978-D09E-BDA8-91A8-0CC1DBCFB1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F1525-711D-2979-C85F-B2FC9B0726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39080-0A8A-4ADF-8FC6-D5397B05BD2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488325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84A05-E23E-4DE7-B6D8-9B0A7B025216}" type="datetimeFigureOut">
              <a:rPr lang="pt-PT" smtClean="0"/>
              <a:t>23/04/2024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9E251F-A1FD-489C-A682-7726847195D2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0896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E251F-A1FD-489C-A682-7726847195D2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23424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E251F-A1FD-489C-A682-7726847195D2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3418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762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00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93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27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774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922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3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42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371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854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296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318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pic>
        <p:nvPicPr>
          <p:cNvPr id="2" name="Picture 1" descr="Pastel colors in gradient surface design">
            <a:extLst>
              <a:ext uri="{FF2B5EF4-FFF2-40B4-BE49-F238E27FC236}">
                <a16:creationId xmlns:a16="http://schemas.microsoft.com/office/drawing/2014/main" id="{7BD77CC1-B0E1-C1B6-9A33-7F7D592DC8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t="5835" b="9896"/>
          <a:stretch/>
        </p:blipFill>
        <p:spPr>
          <a:xfrm>
            <a:off x="-3155" y="10"/>
            <a:ext cx="12191980" cy="6857990"/>
          </a:xfrm>
          <a:prstGeom prst="rect">
            <a:avLst/>
          </a:prstGeom>
        </p:spPr>
      </p:pic>
      <p:pic>
        <p:nvPicPr>
          <p:cNvPr id="14" name="Picture 13" descr="A logo of a company&#10;&#10;Description automatically generated">
            <a:extLst>
              <a:ext uri="{FF2B5EF4-FFF2-40B4-BE49-F238E27FC236}">
                <a16:creationId xmlns:a16="http://schemas.microsoft.com/office/drawing/2014/main" id="{3D169225-03DB-8319-1D87-F2858F7D08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64" y="2158833"/>
            <a:ext cx="5961211" cy="25403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786B0E6-08E0-A8C9-EAE5-085295658F20}"/>
              </a:ext>
            </a:extLst>
          </p:cNvPr>
          <p:cNvSpPr txBox="1"/>
          <p:nvPr/>
        </p:nvSpPr>
        <p:spPr>
          <a:xfrm>
            <a:off x="7990325" y="2665073"/>
            <a:ext cx="44675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| </a:t>
            </a:r>
            <a:r>
              <a:rPr lang="en-US" sz="4000" dirty="0">
                <a:solidFill>
                  <a:srgbClr val="5D0CA7"/>
                </a:solidFill>
                <a:latin typeface="Aptos" panose="020B0004020202020204" pitchFamily="34" charset="0"/>
              </a:rPr>
              <a:t>Brand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Book</a:t>
            </a:r>
            <a:endParaRPr lang="pt-PT" sz="4000" dirty="0">
              <a:solidFill>
                <a:schemeClr val="tx1">
                  <a:lumMod val="85000"/>
                  <a:lumOff val="1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480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5D5D50-4FBC-D0D1-AF68-7852A5491EBA}"/>
              </a:ext>
            </a:extLst>
          </p:cNvPr>
          <p:cNvSpPr txBox="1"/>
          <p:nvPr/>
        </p:nvSpPr>
        <p:spPr>
          <a:xfrm>
            <a:off x="5220928" y="965200"/>
            <a:ext cx="5999002" cy="492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spc="-50" dirty="0" err="1">
                <a:latin typeface="+mj-lt"/>
                <a:ea typeface="+mj-ea"/>
                <a:cs typeface="+mj-cs"/>
              </a:rPr>
              <a:t>Criamos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uma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maneira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de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interligar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as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pessoas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pela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curiosidade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da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descoberta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.</a:t>
            </a:r>
            <a:endParaRPr lang="en-US" sz="5600" b="0" i="0" spc="-50" dirty="0"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BD8657-3528-F68D-C331-6944D188B6BD}"/>
              </a:ext>
            </a:extLst>
          </p:cNvPr>
          <p:cNvSpPr txBox="1"/>
          <p:nvPr/>
        </p:nvSpPr>
        <p:spPr>
          <a:xfrm>
            <a:off x="809212" y="1209472"/>
            <a:ext cx="3439646" cy="4439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400" cap="all" spc="200" dirty="0">
                <a:solidFill>
                  <a:srgbClr val="FFFFFF"/>
                </a:solidFill>
              </a:rPr>
              <a:t>O QUE FAZEMOS?</a:t>
            </a:r>
            <a:br>
              <a:rPr lang="en-US" sz="2400" cap="all" spc="200" dirty="0">
                <a:solidFill>
                  <a:srgbClr val="FFFFFF"/>
                </a:solidFill>
                <a:highlight>
                  <a:srgbClr val="F2F2F2"/>
                </a:highlight>
              </a:rPr>
            </a:br>
            <a:br>
              <a:rPr lang="en-US" sz="2400" cap="all" spc="200" dirty="0">
                <a:solidFill>
                  <a:srgbClr val="FFFFFF"/>
                </a:solidFill>
              </a:rPr>
            </a:br>
            <a:endParaRPr lang="en-US" sz="2400" cap="all" spc="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3538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87707E-C83F-8D88-382D-1CDF06CC101D}"/>
              </a:ext>
            </a:extLst>
          </p:cNvPr>
          <p:cNvSpPr txBox="1"/>
          <p:nvPr/>
        </p:nvSpPr>
        <p:spPr>
          <a:xfrm>
            <a:off x="809212" y="1209472"/>
            <a:ext cx="3439646" cy="4439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400" cap="all" spc="200">
                <a:solidFill>
                  <a:srgbClr val="FFFFFF"/>
                </a:solidFill>
              </a:rPr>
              <a:t>COMO AGIMOS?</a:t>
            </a:r>
            <a:br>
              <a:rPr lang="en-US" sz="2400" cap="all" spc="200">
                <a:solidFill>
                  <a:srgbClr val="FFFFFF"/>
                </a:solidFill>
                <a:highlight>
                  <a:srgbClr val="F2F2F2"/>
                </a:highlight>
              </a:rPr>
            </a:br>
            <a:br>
              <a:rPr lang="en-US" sz="2400" cap="all" spc="200">
                <a:solidFill>
                  <a:srgbClr val="FFFFFF"/>
                </a:solidFill>
              </a:rPr>
            </a:br>
            <a:endParaRPr lang="en-US" sz="2400" cap="all" spc="200" dirty="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32C77-3269-33D1-FB0A-2CA7D9569014}"/>
              </a:ext>
            </a:extLst>
          </p:cNvPr>
          <p:cNvSpPr txBox="1"/>
          <p:nvPr/>
        </p:nvSpPr>
        <p:spPr>
          <a:xfrm>
            <a:off x="5220927" y="1184507"/>
            <a:ext cx="6510155" cy="5673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Somos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motivados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,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trabalhadores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e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bastante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prefecionistas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.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Procuramos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passar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os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nossos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valores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para a nossa marca de forma positiva.</a:t>
            </a:r>
            <a:endParaRPr lang="pt-PT" sz="4800" dirty="0">
              <a:effectLst/>
              <a:latin typeface="+mj-lt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600" b="0" i="0" spc="-50" dirty="0">
              <a:effectLst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87362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7A7E9-04C1-9B4E-5DA7-CFF2C69FF61C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Logo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56711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A86AD5-3EFF-AFF4-F651-D9705A411CE4}"/>
              </a:ext>
            </a:extLst>
          </p:cNvPr>
          <p:cNvSpPr txBox="1"/>
          <p:nvPr/>
        </p:nvSpPr>
        <p:spPr>
          <a:xfrm>
            <a:off x="643467" y="1795993"/>
            <a:ext cx="3633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05840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ea typeface="+mn-ea"/>
                <a:cs typeface="+mn-cs"/>
              </a:rPr>
              <a:t>O que </a:t>
            </a:r>
            <a:r>
              <a:rPr lang="en-US" sz="2400" kern="1200" dirty="0" err="1">
                <a:solidFill>
                  <a:schemeClr val="tx1"/>
                </a:solidFill>
                <a:ea typeface="+mn-ea"/>
                <a:cs typeface="+mn-cs"/>
              </a:rPr>
              <a:t>significa</a:t>
            </a:r>
            <a:r>
              <a:rPr lang="en-US" sz="2400" kern="1200" dirty="0">
                <a:solidFill>
                  <a:schemeClr val="tx1"/>
                </a:solidFill>
                <a:ea typeface="+mn-ea"/>
                <a:cs typeface="+mn-cs"/>
              </a:rPr>
              <a:t>?</a:t>
            </a:r>
            <a:endParaRPr lang="pt-PT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C6B82E-7C3D-0C98-3DC5-5AF87D062453}"/>
              </a:ext>
            </a:extLst>
          </p:cNvPr>
          <p:cNvSpPr txBox="1"/>
          <p:nvPr/>
        </p:nvSpPr>
        <p:spPr>
          <a:xfrm>
            <a:off x="643467" y="2559133"/>
            <a:ext cx="4024276" cy="1323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05840">
              <a:spcAft>
                <a:spcPts val="600"/>
              </a:spcAft>
            </a:pP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O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nosso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logo é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composto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por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uma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lupa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que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simboliza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a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busca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e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exploração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de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Qrcodes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, e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depois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por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um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Qrcode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dentro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dela.</a:t>
            </a:r>
            <a:endParaRPr lang="pt-PT" dirty="0">
              <a:latin typeface="+mj-lt"/>
            </a:endParaRPr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20C6EE8A-C715-78BD-78D3-E0CC2103B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678" y="2026826"/>
            <a:ext cx="2343855" cy="1772593"/>
          </a:xfrm>
          <a:prstGeom prst="rect">
            <a:avLst/>
          </a:prstGeom>
        </p:spPr>
      </p:pic>
      <p:pic>
        <p:nvPicPr>
          <p:cNvPr id="9" name="Picture 8" descr="A black and purple magnifying glass&#10;&#10;Description automatically generated">
            <a:extLst>
              <a:ext uri="{FF2B5EF4-FFF2-40B4-BE49-F238E27FC236}">
                <a16:creationId xmlns:a16="http://schemas.microsoft.com/office/drawing/2014/main" id="{AD88E2F1-5A1F-E395-C43F-7953084A0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875" y="2026826"/>
            <a:ext cx="2343855" cy="2387842"/>
          </a:xfrm>
          <a:prstGeom prst="rect">
            <a:avLst/>
          </a:prstGeom>
        </p:spPr>
      </p:pic>
      <p:sp>
        <p:nvSpPr>
          <p:cNvPr id="10" name="Plus Sign 9">
            <a:extLst>
              <a:ext uri="{FF2B5EF4-FFF2-40B4-BE49-F238E27FC236}">
                <a16:creationId xmlns:a16="http://schemas.microsoft.com/office/drawing/2014/main" id="{57A85D30-2643-33B2-2CDF-77D76690EBA3}"/>
              </a:ext>
            </a:extLst>
          </p:cNvPr>
          <p:cNvSpPr/>
          <p:nvPr/>
        </p:nvSpPr>
        <p:spPr>
          <a:xfrm>
            <a:off x="8084442" y="2559133"/>
            <a:ext cx="948046" cy="885815"/>
          </a:xfrm>
          <a:prstGeom prst="mathPlus">
            <a:avLst>
              <a:gd name="adj1" fmla="val 8414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5713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for a company&#10;&#10;Description automatically generated">
            <a:extLst>
              <a:ext uri="{FF2B5EF4-FFF2-40B4-BE49-F238E27FC236}">
                <a16:creationId xmlns:a16="http://schemas.microsoft.com/office/drawing/2014/main" id="{9C9799DA-9F96-6BC2-4493-60B677D37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706" y="1503801"/>
            <a:ext cx="4624588" cy="385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95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for a company&#10;&#10;Description automatically generated">
            <a:extLst>
              <a:ext uri="{FF2B5EF4-FFF2-40B4-BE49-F238E27FC236}">
                <a16:creationId xmlns:a16="http://schemas.microsoft.com/office/drawing/2014/main" id="{E567BD5A-4ACD-D5D3-3A4B-DD7EFFDCA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187" y="2462407"/>
            <a:ext cx="2321887" cy="1933186"/>
          </a:xfrm>
          <a:prstGeom prst="rect">
            <a:avLst/>
          </a:prstGeom>
        </p:spPr>
      </p:pic>
      <p:pic>
        <p:nvPicPr>
          <p:cNvPr id="5" name="Picture 4" descr="A logo with a person holding a purple and black object&#10;&#10;Description automatically generated">
            <a:extLst>
              <a:ext uri="{FF2B5EF4-FFF2-40B4-BE49-F238E27FC236}">
                <a16:creationId xmlns:a16="http://schemas.microsoft.com/office/drawing/2014/main" id="{7B2C8F4F-8166-C60E-1383-4D694F1DF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347" y="927118"/>
            <a:ext cx="2723249" cy="1162593"/>
          </a:xfrm>
          <a:prstGeom prst="rect">
            <a:avLst/>
          </a:prstGeom>
        </p:spPr>
      </p:pic>
      <p:pic>
        <p:nvPicPr>
          <p:cNvPr id="7" name="Picture 6" descr="A logo of a magnifying glass with a purple and black square&#10;&#10;Description automatically generated">
            <a:extLst>
              <a:ext uri="{FF2B5EF4-FFF2-40B4-BE49-F238E27FC236}">
                <a16:creationId xmlns:a16="http://schemas.microsoft.com/office/drawing/2014/main" id="{59DBDB60-EC89-D6DB-9246-A7A4259056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1056" y="4768289"/>
            <a:ext cx="1242148" cy="136495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47BB94-2A73-3D56-F6AC-BB2289C17698}"/>
              </a:ext>
            </a:extLst>
          </p:cNvPr>
          <p:cNvCxnSpPr/>
          <p:nvPr/>
        </p:nvCxnSpPr>
        <p:spPr>
          <a:xfrm>
            <a:off x="5940056" y="405766"/>
            <a:ext cx="56777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0CBFB74-690B-B2F0-B48B-5D5B55007892}"/>
              </a:ext>
            </a:extLst>
          </p:cNvPr>
          <p:cNvCxnSpPr/>
          <p:nvPr/>
        </p:nvCxnSpPr>
        <p:spPr>
          <a:xfrm>
            <a:off x="5940056" y="4319240"/>
            <a:ext cx="56777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F55ADD2-FB5E-9CC9-FEEB-8D8ABA4B8738}"/>
              </a:ext>
            </a:extLst>
          </p:cNvPr>
          <p:cNvCxnSpPr/>
          <p:nvPr/>
        </p:nvCxnSpPr>
        <p:spPr>
          <a:xfrm>
            <a:off x="5940056" y="2170771"/>
            <a:ext cx="56777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2190C9C-509E-F563-4545-74622A118AF5}"/>
              </a:ext>
            </a:extLst>
          </p:cNvPr>
          <p:cNvSpPr txBox="1"/>
          <p:nvPr/>
        </p:nvSpPr>
        <p:spPr>
          <a:xfrm>
            <a:off x="5940056" y="505522"/>
            <a:ext cx="18434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Logo Horizontal</a:t>
            </a:r>
            <a:endParaRPr lang="pt-PT" sz="11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0E92B2-22BD-6439-B69F-C3A63E6C3550}"/>
              </a:ext>
            </a:extLst>
          </p:cNvPr>
          <p:cNvSpPr txBox="1"/>
          <p:nvPr/>
        </p:nvSpPr>
        <p:spPr>
          <a:xfrm>
            <a:off x="5940055" y="2226315"/>
            <a:ext cx="18434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Logo Vertical</a:t>
            </a:r>
            <a:endParaRPr lang="pt-PT" sz="1100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D4BFEE-9780-9EE7-9504-4460B7F9DB1B}"/>
              </a:ext>
            </a:extLst>
          </p:cNvPr>
          <p:cNvSpPr txBox="1"/>
          <p:nvPr/>
        </p:nvSpPr>
        <p:spPr>
          <a:xfrm>
            <a:off x="5940054" y="4395593"/>
            <a:ext cx="18434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Logo Mark</a:t>
            </a:r>
            <a:endParaRPr lang="pt-PT" sz="11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93BC41-7A5F-A800-9771-B5DB23E60170}"/>
              </a:ext>
            </a:extLst>
          </p:cNvPr>
          <p:cNvSpPr txBox="1"/>
          <p:nvPr/>
        </p:nvSpPr>
        <p:spPr>
          <a:xfrm>
            <a:off x="432910" y="505522"/>
            <a:ext cx="3700476" cy="48621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Os Nossos Logos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BC8BDB2-33B7-BA17-60D7-D29A4A36DB9F}"/>
              </a:ext>
            </a:extLst>
          </p:cNvPr>
          <p:cNvCxnSpPr/>
          <p:nvPr/>
        </p:nvCxnSpPr>
        <p:spPr>
          <a:xfrm>
            <a:off x="4215161" y="505522"/>
            <a:ext cx="0" cy="5255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77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with a magnifying glass and a square with a square and a square with dots&#10;&#10;Description automatically generated">
            <a:extLst>
              <a:ext uri="{FF2B5EF4-FFF2-40B4-BE49-F238E27FC236}">
                <a16:creationId xmlns:a16="http://schemas.microsoft.com/office/drawing/2014/main" id="{FCD2921C-9E50-5A78-9E47-8AD5FFDC5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015" y="2719357"/>
            <a:ext cx="3151770" cy="2624139"/>
          </a:xfrm>
          <a:prstGeom prst="rect">
            <a:avLst/>
          </a:prstGeom>
        </p:spPr>
      </p:pic>
      <p:pic>
        <p:nvPicPr>
          <p:cNvPr id="5" name="Picture 4" descr="A logo with a question mark&#10;&#10;Description automatically generated">
            <a:extLst>
              <a:ext uri="{FF2B5EF4-FFF2-40B4-BE49-F238E27FC236}">
                <a16:creationId xmlns:a16="http://schemas.microsoft.com/office/drawing/2014/main" id="{8E8E8F1A-1871-B651-9FD1-A45ECAA884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377" y="1871667"/>
            <a:ext cx="3971244" cy="1695380"/>
          </a:xfrm>
          <a:prstGeom prst="rect">
            <a:avLst/>
          </a:prstGeom>
        </p:spPr>
      </p:pic>
      <p:pic>
        <p:nvPicPr>
          <p:cNvPr id="7" name="Picture 6" descr="A logo of a magnifying glass&#10;&#10;Description automatically generated">
            <a:extLst>
              <a:ext uri="{FF2B5EF4-FFF2-40B4-BE49-F238E27FC236}">
                <a16:creationId xmlns:a16="http://schemas.microsoft.com/office/drawing/2014/main" id="{1D079DC5-A3A7-EC21-070E-FF8D4BC427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08" y="3008561"/>
            <a:ext cx="1640859" cy="18030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8356C2-F69E-9139-400B-9CCE814856F8}"/>
              </a:ext>
            </a:extLst>
          </p:cNvPr>
          <p:cNvSpPr txBox="1"/>
          <p:nvPr/>
        </p:nvSpPr>
        <p:spPr>
          <a:xfrm>
            <a:off x="3300497" y="333294"/>
            <a:ext cx="6020711" cy="1372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Logos Alternativos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5B442F-CC33-B9F1-9288-5D4A49281D86}"/>
              </a:ext>
            </a:extLst>
          </p:cNvPr>
          <p:cNvCxnSpPr/>
          <p:nvPr/>
        </p:nvCxnSpPr>
        <p:spPr>
          <a:xfrm>
            <a:off x="2105938" y="1705503"/>
            <a:ext cx="782556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4B2FF47-A7CB-C6D2-FEB1-45474C822645}"/>
              </a:ext>
            </a:extLst>
          </p:cNvPr>
          <p:cNvSpPr/>
          <p:nvPr/>
        </p:nvSpPr>
        <p:spPr>
          <a:xfrm>
            <a:off x="4323522" y="4754041"/>
            <a:ext cx="3544957" cy="1515953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 descr="A logo with white text&#10;&#10;Description automatically generated">
            <a:extLst>
              <a:ext uri="{FF2B5EF4-FFF2-40B4-BE49-F238E27FC236}">
                <a16:creationId xmlns:a16="http://schemas.microsoft.com/office/drawing/2014/main" id="{3EAAEF36-63B8-F5D5-72BF-E5D5ADEC6A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915" y="4811651"/>
            <a:ext cx="3272169" cy="1400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57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A9F7D-4840-0844-834E-B895C9D761C2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Colors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2044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black and white rectangular object&#10;&#10;Description automatically generated">
            <a:extLst>
              <a:ext uri="{FF2B5EF4-FFF2-40B4-BE49-F238E27FC236}">
                <a16:creationId xmlns:a16="http://schemas.microsoft.com/office/drawing/2014/main" id="{1DD39246-8A40-DD8E-6450-7E92D72E4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301087"/>
            <a:ext cx="10905066" cy="373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AF4AFC4-E6A9-5CE8-89F5-7C71E4F6A2DE}"/>
              </a:ext>
            </a:extLst>
          </p:cNvPr>
          <p:cNvSpPr/>
          <p:nvPr/>
        </p:nvSpPr>
        <p:spPr>
          <a:xfrm>
            <a:off x="1439839" y="2402006"/>
            <a:ext cx="702860" cy="2081284"/>
          </a:xfrm>
          <a:prstGeom prst="rect">
            <a:avLst/>
          </a:prstGeom>
          <a:solidFill>
            <a:srgbClr val="482164"/>
          </a:solidFill>
          <a:ln>
            <a:solidFill>
              <a:srgbClr val="482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3DBD12-0D24-F5BD-1794-E57584004F45}"/>
              </a:ext>
            </a:extLst>
          </p:cNvPr>
          <p:cNvSpPr/>
          <p:nvPr/>
        </p:nvSpPr>
        <p:spPr>
          <a:xfrm>
            <a:off x="3631096" y="4101548"/>
            <a:ext cx="702860" cy="318052"/>
          </a:xfrm>
          <a:prstGeom prst="rect">
            <a:avLst/>
          </a:prstGeom>
          <a:solidFill>
            <a:srgbClr val="DF8E7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0000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A52E62-A89A-A5C5-655B-DE28C25B7A07}"/>
              </a:ext>
            </a:extLst>
          </p:cNvPr>
          <p:cNvSpPr/>
          <p:nvPr/>
        </p:nvSpPr>
        <p:spPr>
          <a:xfrm>
            <a:off x="3346174" y="3836504"/>
            <a:ext cx="1325217" cy="646786"/>
          </a:xfrm>
          <a:prstGeom prst="rect">
            <a:avLst/>
          </a:prstGeom>
          <a:solidFill>
            <a:srgbClr val="202020"/>
          </a:solidFill>
          <a:ln>
            <a:solidFill>
              <a:srgbClr val="2020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6A0AC8-73CA-EA67-C409-0678960B3ACC}"/>
              </a:ext>
            </a:extLst>
          </p:cNvPr>
          <p:cNvSpPr/>
          <p:nvPr/>
        </p:nvSpPr>
        <p:spPr>
          <a:xfrm>
            <a:off x="236364" y="1301087"/>
            <a:ext cx="407103" cy="373498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A47032-7FE3-2DAD-495C-5DEB58452B80}"/>
              </a:ext>
            </a:extLst>
          </p:cNvPr>
          <p:cNvSpPr/>
          <p:nvPr/>
        </p:nvSpPr>
        <p:spPr>
          <a:xfrm>
            <a:off x="5784574" y="4015409"/>
            <a:ext cx="708991" cy="467881"/>
          </a:xfrm>
          <a:prstGeom prst="rect">
            <a:avLst/>
          </a:prstGeom>
          <a:solidFill>
            <a:srgbClr val="D5D5D5"/>
          </a:solidFill>
          <a:ln>
            <a:solidFill>
              <a:srgbClr val="D5D5D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610B46-74F9-4624-AC49-B7145DF819D0}"/>
              </a:ext>
            </a:extLst>
          </p:cNvPr>
          <p:cNvSpPr/>
          <p:nvPr/>
        </p:nvSpPr>
        <p:spPr>
          <a:xfrm>
            <a:off x="8130209" y="4101548"/>
            <a:ext cx="331304" cy="31805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1EC8CD-1AD9-6ED4-8716-510A5B8D0D11}"/>
              </a:ext>
            </a:extLst>
          </p:cNvPr>
          <p:cNvSpPr/>
          <p:nvPr/>
        </p:nvSpPr>
        <p:spPr>
          <a:xfrm>
            <a:off x="10343322" y="4101548"/>
            <a:ext cx="251791" cy="318052"/>
          </a:xfrm>
          <a:prstGeom prst="rect">
            <a:avLst/>
          </a:prstGeom>
          <a:solidFill>
            <a:srgbClr val="F42272"/>
          </a:solidFill>
          <a:ln>
            <a:solidFill>
              <a:srgbClr val="F4227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43439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A9F7D-4840-0844-834E-B895C9D761C2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Typography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1107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8CB54FC-0B2A-4107-9A70-958B90B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FBEB46-CCDF-15AF-BF03-130E696F1742}"/>
              </a:ext>
            </a:extLst>
          </p:cNvPr>
          <p:cNvSpPr txBox="1"/>
          <p:nvPr/>
        </p:nvSpPr>
        <p:spPr>
          <a:xfrm>
            <a:off x="6411685" y="634946"/>
            <a:ext cx="512717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Index</a:t>
            </a:r>
          </a:p>
        </p:txBody>
      </p:sp>
      <p:pic>
        <p:nvPicPr>
          <p:cNvPr id="8" name="Graphic 7" descr="Magnifying glass">
            <a:extLst>
              <a:ext uri="{FF2B5EF4-FFF2-40B4-BE49-F238E27FC236}">
                <a16:creationId xmlns:a16="http://schemas.microsoft.com/office/drawing/2014/main" id="{83774CC5-23E5-C4E1-E07C-0940B6B50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3192" y="711306"/>
            <a:ext cx="5115347" cy="511534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855A9B5-1710-4B19-B0F1-CDFDD4ED5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4044" y="224656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6CAFA83-4DD7-77AA-3E16-6380B039D157}"/>
              </a:ext>
            </a:extLst>
          </p:cNvPr>
          <p:cNvSpPr txBox="1"/>
          <p:nvPr/>
        </p:nvSpPr>
        <p:spPr>
          <a:xfrm>
            <a:off x="6411684" y="2407436"/>
            <a:ext cx="5127172" cy="34616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Our Story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Brand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Typography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Icons and ribbon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 a glance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A76026-5689-4584-8D93-D71D739E6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41983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E0E2A44-4808-8822-BC5E-8979407EF076}"/>
              </a:ext>
            </a:extLst>
          </p:cNvPr>
          <p:cNvSpPr txBox="1"/>
          <p:nvPr/>
        </p:nvSpPr>
        <p:spPr>
          <a:xfrm>
            <a:off x="5499642" y="3577218"/>
            <a:ext cx="6692357" cy="1234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ABCDEFGHIJKLMNOPQRSTUVWXYZ</a:t>
            </a:r>
            <a:endParaRPr lang="pt-PT" sz="14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abcdefghijklmnopqrstuvwxyz</a:t>
            </a:r>
            <a:endParaRPr lang="pt-PT" sz="14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1234567890!@#$%^&amp;*()&lt;&gt;?/1234567890!@#$%^&amp;*()&lt;&gt;?/</a:t>
            </a:r>
            <a:endParaRPr lang="pt-PT" sz="14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BE2B04-6B7A-7862-37A3-2984FC307A7A}"/>
              </a:ext>
            </a:extLst>
          </p:cNvPr>
          <p:cNvSpPr txBox="1"/>
          <p:nvPr/>
        </p:nvSpPr>
        <p:spPr>
          <a:xfrm>
            <a:off x="5499641" y="1452365"/>
            <a:ext cx="6692357" cy="1234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ABCDEFGHIJKLMNOPQRSTUVWXYZ</a:t>
            </a:r>
            <a:endParaRPr lang="pt-PT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abcdefghijklmnopqrstuvwxyz</a:t>
            </a:r>
            <a:endParaRPr lang="pt-PT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1234567890!@#$%^&amp;*()&lt;&gt;?/1234567890!@#$%^&amp;*()&lt;&gt;?/</a:t>
            </a:r>
            <a:endParaRPr lang="pt-PT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7453AA-8825-3107-4362-257EB48C1950}"/>
              </a:ext>
            </a:extLst>
          </p:cNvPr>
          <p:cNvSpPr txBox="1"/>
          <p:nvPr/>
        </p:nvSpPr>
        <p:spPr>
          <a:xfrm>
            <a:off x="1558214" y="2469222"/>
            <a:ext cx="26685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Arial</a:t>
            </a:r>
            <a:endParaRPr lang="pt-PT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997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A9F7D-4840-0844-834E-B895C9D761C2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Icons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89255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FE8F184-85F7-0936-D530-6A5CB2DED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211" y="2651299"/>
            <a:ext cx="1140725" cy="1140725"/>
          </a:xfrm>
          <a:prstGeom prst="rect">
            <a:avLst/>
          </a:prstGeom>
        </p:spPr>
      </p:pic>
      <p:pic>
        <p:nvPicPr>
          <p:cNvPr id="7" name="Picture 6" descr="A black and white image of a magnifying glass&#10;&#10;Description automatically generated">
            <a:extLst>
              <a:ext uri="{FF2B5EF4-FFF2-40B4-BE49-F238E27FC236}">
                <a16:creationId xmlns:a16="http://schemas.microsoft.com/office/drawing/2014/main" id="{72C99E02-249D-907E-DF29-5855E0B4D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067" y="2651300"/>
            <a:ext cx="1140725" cy="1140725"/>
          </a:xfrm>
          <a:prstGeom prst="rect">
            <a:avLst/>
          </a:prstGeom>
        </p:spPr>
      </p:pic>
      <p:pic>
        <p:nvPicPr>
          <p:cNvPr id="9" name="Picture 8" descr="A purple location pin with a black circle&#10;&#10;Description automatically generated">
            <a:extLst>
              <a:ext uri="{FF2B5EF4-FFF2-40B4-BE49-F238E27FC236}">
                <a16:creationId xmlns:a16="http://schemas.microsoft.com/office/drawing/2014/main" id="{D5EA5036-409F-F8E0-FEDA-45B7A5C3D1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923" y="2651297"/>
            <a:ext cx="1140728" cy="1140728"/>
          </a:xfrm>
          <a:prstGeom prst="rect">
            <a:avLst/>
          </a:prstGeom>
        </p:spPr>
      </p:pic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4D871C7-17F1-651E-D620-EB73C2F330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999" y="2651297"/>
            <a:ext cx="1140726" cy="1140726"/>
          </a:xfrm>
          <a:prstGeom prst="rect">
            <a:avLst/>
          </a:prstGeom>
        </p:spPr>
      </p:pic>
      <p:pic>
        <p:nvPicPr>
          <p:cNvPr id="13" name="Picture 12" descr="A black silhouette of a person&#10;&#10;Description automatically generated">
            <a:extLst>
              <a:ext uri="{FF2B5EF4-FFF2-40B4-BE49-F238E27FC236}">
                <a16:creationId xmlns:a16="http://schemas.microsoft.com/office/drawing/2014/main" id="{9E5BE2D4-DC4D-C467-6C04-29F3C66A01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799" y="2764857"/>
            <a:ext cx="1042052" cy="1027166"/>
          </a:xfrm>
          <a:prstGeom prst="rect">
            <a:avLst/>
          </a:prstGeom>
        </p:spPr>
      </p:pic>
      <p:pic>
        <p:nvPicPr>
          <p:cNvPr id="15" name="Picture 14" descr="A black cell phone with a white screen&#10;&#10;Description automatically generated">
            <a:extLst>
              <a:ext uri="{FF2B5EF4-FFF2-40B4-BE49-F238E27FC236}">
                <a16:creationId xmlns:a16="http://schemas.microsoft.com/office/drawing/2014/main" id="{465CE369-C8A6-0DB5-7DC9-4D4D7ADA07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26873" y="2220299"/>
            <a:ext cx="1140725" cy="2002721"/>
          </a:xfrm>
          <a:prstGeom prst="rect">
            <a:avLst/>
          </a:prstGeom>
        </p:spPr>
      </p:pic>
      <p:pic>
        <p:nvPicPr>
          <p:cNvPr id="17" name="Picture 1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97FE549B-B0A0-B471-858C-29ACC85110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14" y="2764857"/>
            <a:ext cx="1027166" cy="1027166"/>
          </a:xfrm>
          <a:prstGeom prst="rect">
            <a:avLst/>
          </a:prstGeom>
        </p:spPr>
      </p:pic>
      <p:pic>
        <p:nvPicPr>
          <p:cNvPr id="21" name="Picture 20" descr="A black and white image of a zigzag&#10;&#10;Description automatically generated">
            <a:extLst>
              <a:ext uri="{FF2B5EF4-FFF2-40B4-BE49-F238E27FC236}">
                <a16:creationId xmlns:a16="http://schemas.microsoft.com/office/drawing/2014/main" id="{3F7B2C5C-C915-377F-A930-D81ED5D6B4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598" y="2651297"/>
            <a:ext cx="1315350" cy="113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34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ew York City Wallpaper 4K, Twilight, Sunset, Cityscape">
            <a:extLst>
              <a:ext uri="{FF2B5EF4-FFF2-40B4-BE49-F238E27FC236}">
                <a16:creationId xmlns:a16="http://schemas.microsoft.com/office/drawing/2014/main" id="{A0016F58-5A47-4F6F-17F8-6A989CEB34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421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1" name="Rectangle 1030">
            <a:extLst>
              <a:ext uri="{FF2B5EF4-FFF2-40B4-BE49-F238E27FC236}">
                <a16:creationId xmlns:a16="http://schemas.microsoft.com/office/drawing/2014/main" id="{8DA9D5E3-3A22-4873-81C8-59749E216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331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7A7E9-04C1-9B4E-5DA7-CFF2C69FF61C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Our story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30596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extBox 2">
            <a:extLst>
              <a:ext uri="{FF2B5EF4-FFF2-40B4-BE49-F238E27FC236}">
                <a16:creationId xmlns:a16="http://schemas.microsoft.com/office/drawing/2014/main" id="{E55B84FA-78BE-CD11-2DE6-8C19BF8A4F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82707"/>
              </p:ext>
            </p:extLst>
          </p:nvPr>
        </p:nvGraphicFramePr>
        <p:xfrm>
          <a:off x="2138666" y="2009599"/>
          <a:ext cx="7914667" cy="3416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 descr="A logo with a question mark">
            <a:extLst>
              <a:ext uri="{FF2B5EF4-FFF2-40B4-BE49-F238E27FC236}">
                <a16:creationId xmlns:a16="http://schemas.microsoft.com/office/drawing/2014/main" id="{87D51B22-A5A6-480A-738D-5AA846F514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40" y="427394"/>
            <a:ext cx="2917024" cy="124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935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0FB66C6-3FEF-CC4C-9E7E-407E6A6A6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137511"/>
            <a:ext cx="10905066" cy="4062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875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7A7E9-04C1-9B4E-5DA7-CFF2C69FF61C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The Brand</a:t>
            </a:r>
            <a:endParaRPr lang="en-US" sz="8000" spc="-5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0696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inhas e pontos ligados a representar uma rede">
            <a:extLst>
              <a:ext uri="{FF2B5EF4-FFF2-40B4-BE49-F238E27FC236}">
                <a16:creationId xmlns:a16="http://schemas.microsoft.com/office/drawing/2014/main" id="{11C95763-EBF4-3A7C-4B4A-764ECCABE5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D1678A1-F6FB-4DC6-8CED-9805B18D5BE2}"/>
              </a:ext>
            </a:extLst>
          </p:cNvPr>
          <p:cNvSpPr txBox="1"/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nossa marca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está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inserida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num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contexto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tecnológico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QR codes se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tornaram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parte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essencial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comunicação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interação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Os QR codes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forma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eficaz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ligar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mundo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físico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digital, e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está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cada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mais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vários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incluindo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educação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o turismo.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Baseando-nos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 Geocaching,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faremos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com que a nossa marca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seja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basicamente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aventura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digital,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caixas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físicas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teremos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nossos QR codes. É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dentro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contexto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que a nossa marca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encontra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relevância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Queremos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proporcionar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utilizadores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experiência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única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envolvente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descubrirem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mundo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busca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dos QR codes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espalhados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estrategicamente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Ao fazer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isso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criaremos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ligação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mais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profunda entre as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pessoas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incentivando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descoberta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1786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5D5D50-4FBC-D0D1-AF68-7852A5491EBA}"/>
              </a:ext>
            </a:extLst>
          </p:cNvPr>
          <p:cNvSpPr txBox="1"/>
          <p:nvPr/>
        </p:nvSpPr>
        <p:spPr>
          <a:xfrm>
            <a:off x="5220928" y="965200"/>
            <a:ext cx="5999002" cy="492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spc="-50" dirty="0">
                <a:latin typeface="+mj-lt"/>
                <a:ea typeface="+mj-ea"/>
                <a:cs typeface="+mj-cs"/>
              </a:rPr>
              <a:t>Para mudar </a:t>
            </a:r>
            <a:r>
              <a:rPr lang="en-US" sz="6000" spc="-50" dirty="0" err="1">
                <a:latin typeface="+mj-lt"/>
                <a:ea typeface="+mj-ea"/>
                <a:cs typeface="+mj-cs"/>
              </a:rPr>
              <a:t>como</a:t>
            </a:r>
            <a:r>
              <a:rPr lang="en-US" sz="6000" spc="-50" dirty="0">
                <a:latin typeface="+mj-lt"/>
                <a:ea typeface="+mj-ea"/>
                <a:cs typeface="+mj-cs"/>
              </a:rPr>
              <a:t> as </a:t>
            </a:r>
            <a:r>
              <a:rPr lang="en-US" sz="6000" spc="-50" dirty="0" err="1">
                <a:latin typeface="+mj-lt"/>
                <a:ea typeface="+mj-ea"/>
                <a:cs typeface="+mj-cs"/>
              </a:rPr>
              <a:t>pessoas</a:t>
            </a:r>
            <a:r>
              <a:rPr lang="en-US" sz="6000" spc="-50" dirty="0">
                <a:latin typeface="+mj-lt"/>
                <a:ea typeface="+mj-ea"/>
                <a:cs typeface="+mj-cs"/>
              </a:rPr>
              <a:t> </a:t>
            </a:r>
            <a:r>
              <a:rPr lang="en-US" sz="6000" spc="-50" dirty="0" err="1">
                <a:latin typeface="+mj-lt"/>
                <a:ea typeface="+mj-ea"/>
                <a:cs typeface="+mj-cs"/>
              </a:rPr>
              <a:t>vêm</a:t>
            </a:r>
            <a:r>
              <a:rPr lang="en-US" sz="6000" spc="-50" dirty="0">
                <a:latin typeface="+mj-lt"/>
                <a:ea typeface="+mj-ea"/>
                <a:cs typeface="+mj-cs"/>
              </a:rPr>
              <a:t> o </a:t>
            </a:r>
            <a:r>
              <a:rPr lang="en-US" sz="6000" spc="-50" dirty="0" err="1">
                <a:latin typeface="+mj-lt"/>
                <a:ea typeface="+mj-ea"/>
                <a:cs typeface="+mj-cs"/>
              </a:rPr>
              <a:t>mundo</a:t>
            </a:r>
            <a:r>
              <a:rPr lang="en-US" sz="6000" spc="-50" dirty="0">
                <a:latin typeface="+mj-lt"/>
                <a:ea typeface="+mj-ea"/>
                <a:cs typeface="+mj-cs"/>
              </a:rPr>
              <a:t>.</a:t>
            </a:r>
            <a:endParaRPr lang="en-US" sz="6000" b="0" i="0" spc="-50" dirty="0"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BD8657-3528-F68D-C331-6944D188B6BD}"/>
              </a:ext>
            </a:extLst>
          </p:cNvPr>
          <p:cNvSpPr txBox="1"/>
          <p:nvPr/>
        </p:nvSpPr>
        <p:spPr>
          <a:xfrm>
            <a:off x="823355" y="1159565"/>
            <a:ext cx="3439646" cy="4439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400" cap="all" spc="200" dirty="0" err="1">
                <a:solidFill>
                  <a:srgbClr val="FFFFFF"/>
                </a:solidFill>
              </a:rPr>
              <a:t>Porque</a:t>
            </a:r>
            <a:r>
              <a:rPr lang="en-US" sz="2400" cap="all" spc="200" dirty="0">
                <a:solidFill>
                  <a:srgbClr val="FFFFFF"/>
                </a:solidFill>
              </a:rPr>
              <a:t> é que </a:t>
            </a:r>
            <a:r>
              <a:rPr lang="en-US" sz="2400" cap="all" spc="200" dirty="0" err="1">
                <a:solidFill>
                  <a:srgbClr val="FFFFFF"/>
                </a:solidFill>
              </a:rPr>
              <a:t>existimos</a:t>
            </a:r>
            <a:r>
              <a:rPr lang="en-US" sz="2400" cap="all" spc="200" dirty="0">
                <a:solidFill>
                  <a:srgbClr val="FFFFFF"/>
                </a:solidFill>
              </a:rPr>
              <a:t>?</a:t>
            </a:r>
            <a:br>
              <a:rPr lang="en-US" sz="2400" cap="all" spc="200" dirty="0">
                <a:solidFill>
                  <a:srgbClr val="FFFFFF"/>
                </a:solidFill>
                <a:highlight>
                  <a:srgbClr val="F2F2F2"/>
                </a:highlight>
              </a:rPr>
            </a:br>
            <a:br>
              <a:rPr lang="en-US" sz="2400" cap="all" spc="200" dirty="0">
                <a:solidFill>
                  <a:srgbClr val="FFFFFF"/>
                </a:solidFill>
              </a:rPr>
            </a:br>
            <a:endParaRPr lang="en-US" sz="2400" cap="all" spc="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86485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1297</TotalTime>
  <Words>413</Words>
  <Application>Microsoft Office PowerPoint</Application>
  <PresentationFormat>Widescreen</PresentationFormat>
  <Paragraphs>40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Aptos</vt:lpstr>
      <vt:lpstr>Arial</vt:lpstr>
      <vt:lpstr>Arial Nova</vt:lpstr>
      <vt:lpstr>Arial Nova Light</vt:lpstr>
      <vt:lpstr>Calibri</vt:lpstr>
      <vt:lpstr>RetrospectVTI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Filipe Santos Salgueiro</dc:creator>
  <cp:lastModifiedBy>Tomas Filipe Santos Salgueiro</cp:lastModifiedBy>
  <cp:revision>5</cp:revision>
  <dcterms:created xsi:type="dcterms:W3CDTF">2024-04-13T13:33:41Z</dcterms:created>
  <dcterms:modified xsi:type="dcterms:W3CDTF">2024-04-23T22:08:34Z</dcterms:modified>
</cp:coreProperties>
</file>

<file path=docProps/thumbnail.jpeg>
</file>